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7"/>
  </p:notesMasterIdLst>
  <p:sldIdLst>
    <p:sldId id="256" r:id="rId2"/>
    <p:sldId id="257" r:id="rId3"/>
    <p:sldId id="266" r:id="rId4"/>
    <p:sldId id="279" r:id="rId5"/>
    <p:sldId id="268" r:id="rId6"/>
    <p:sldId id="259" r:id="rId7"/>
    <p:sldId id="272" r:id="rId8"/>
    <p:sldId id="276" r:id="rId9"/>
    <p:sldId id="275" r:id="rId10"/>
    <p:sldId id="278" r:id="rId11"/>
    <p:sldId id="260" r:id="rId12"/>
    <p:sldId id="281" r:id="rId13"/>
    <p:sldId id="280" r:id="rId14"/>
    <p:sldId id="269" r:id="rId15"/>
    <p:sldId id="264" r:id="rId16"/>
    <p:sldId id="274" r:id="rId17"/>
    <p:sldId id="282" r:id="rId18"/>
    <p:sldId id="265" r:id="rId19"/>
    <p:sldId id="273" r:id="rId20"/>
    <p:sldId id="267" r:id="rId21"/>
    <p:sldId id="261" r:id="rId22"/>
    <p:sldId id="271" r:id="rId23"/>
    <p:sldId id="277" r:id="rId24"/>
    <p:sldId id="262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00482544597987"/>
          <c:y val="9.6106794559610312E-2"/>
          <c:w val="0.41612598504859538"/>
          <c:h val="0.80106504535334011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Лист1!$F$6:$F$11</c:f>
              <c:strCache>
                <c:ptCount val="6"/>
                <c:pt idx="0">
                  <c:v>Болезни органов дыхания</c:v>
                </c:pt>
                <c:pt idx="1">
                  <c:v>Болезни глаза и придаточного аппарата</c:v>
                </c:pt>
                <c:pt idx="2">
                  <c:v>Болезни костно- мышечной системы </c:v>
                </c:pt>
                <c:pt idx="3">
                  <c:v>Болезни органов пищеварения</c:v>
                </c:pt>
                <c:pt idx="4">
                  <c:v>Болезни нервной системы</c:v>
                </c:pt>
                <c:pt idx="5">
                  <c:v>Прочие</c:v>
                </c:pt>
              </c:strCache>
            </c:strRef>
          </c:cat>
          <c:val>
            <c:numRef>
              <c:f>Лист1!$G$6:$G$11</c:f>
              <c:numCache>
                <c:formatCode>General</c:formatCode>
                <c:ptCount val="6"/>
                <c:pt idx="0">
                  <c:v>38</c:v>
                </c:pt>
                <c:pt idx="1">
                  <c:v>7.1</c:v>
                </c:pt>
                <c:pt idx="2">
                  <c:v>4.5999999999999996</c:v>
                </c:pt>
                <c:pt idx="3">
                  <c:v>3.1</c:v>
                </c:pt>
                <c:pt idx="4">
                  <c:v>3.1</c:v>
                </c:pt>
                <c:pt idx="5">
                  <c:v>44.099999999999994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9FB19-DF74-4163-8160-05EDE33ED334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1EEE8-B945-41BC-848C-C349E339B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6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EEE8-B945-41BC-848C-C349E339BFF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0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3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719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61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87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95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8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2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3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2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2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3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6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6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1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3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 за 2019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43809"/>
            <a:ext cx="5826719" cy="109689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городская поликлиника 110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«ДГП № 110 ДЗМ»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врач Каширина Эльмира Агасалимовна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40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молодых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6591985" cy="4824536"/>
          </a:xfrm>
        </p:spPr>
        <p:txBody>
          <a:bodyPr/>
          <a:lstStyle/>
          <a:p>
            <a:r>
              <a:rPr lang="ru-RU" dirty="0"/>
              <a:t>Заметки об иммунитете или почему болеют любимые </a:t>
            </a:r>
            <a:r>
              <a:rPr lang="ru-RU" dirty="0" smtClean="0"/>
              <a:t>дети-9</a:t>
            </a:r>
          </a:p>
          <a:p>
            <a:r>
              <a:rPr lang="ru-RU" dirty="0"/>
              <a:t>Важность грудного вскармливания. Прикорм. Многокомпонентный прием пищи. Проявления экссудативного </a:t>
            </a:r>
            <a:r>
              <a:rPr lang="ru-RU" dirty="0" smtClean="0"/>
              <a:t>диатеза-5</a:t>
            </a:r>
          </a:p>
          <a:p>
            <a:r>
              <a:rPr lang="ru-RU" dirty="0" smtClean="0"/>
              <a:t>Дисбактериоз-5</a:t>
            </a:r>
          </a:p>
          <a:p>
            <a:r>
              <a:rPr lang="ru-RU" dirty="0"/>
              <a:t>Образ жизни родителей и здоровье </a:t>
            </a:r>
            <a:r>
              <a:rPr lang="ru-RU" dirty="0" smtClean="0"/>
              <a:t>ребенка-8</a:t>
            </a:r>
          </a:p>
          <a:p>
            <a:r>
              <a:rPr lang="ru-RU" dirty="0"/>
              <a:t>Профилактика наиболее частых кишечных и острых респираторных заболеваний детей раннего </a:t>
            </a:r>
            <a:r>
              <a:rPr lang="ru-RU" dirty="0" smtClean="0"/>
              <a:t>возраста-4</a:t>
            </a:r>
          </a:p>
          <a:p>
            <a:r>
              <a:rPr lang="ru-RU" dirty="0" err="1"/>
              <a:t>Атопический</a:t>
            </a:r>
            <a:r>
              <a:rPr lang="ru-RU" dirty="0"/>
              <a:t> </a:t>
            </a:r>
            <a:r>
              <a:rPr lang="ru-RU" dirty="0" smtClean="0"/>
              <a:t>дерматит-6</a:t>
            </a:r>
          </a:p>
          <a:p>
            <a:r>
              <a:rPr lang="ru-RU" dirty="0"/>
              <a:t>Докорм, прикорм, правила </a:t>
            </a:r>
            <a:r>
              <a:rPr lang="ru-RU" dirty="0" smtClean="0"/>
              <a:t>введения-6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2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Заболеваемость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6870" y="1772816"/>
            <a:ext cx="7130752" cy="4354430"/>
          </a:xfrm>
        </p:spPr>
        <p:txBody>
          <a:bodyPr>
            <a:normAutofit/>
          </a:bodyPr>
          <a:lstStyle/>
          <a:p>
            <a:r>
              <a:rPr lang="ru-RU" dirty="0"/>
              <a:t>Отмечается </a:t>
            </a:r>
            <a:r>
              <a:rPr lang="ru-RU" b="1" dirty="0" smtClean="0"/>
              <a:t>незначительное увеличение </a:t>
            </a:r>
            <a:r>
              <a:rPr lang="ru-RU" dirty="0" smtClean="0"/>
              <a:t>зарегистрированных </a:t>
            </a:r>
            <a:r>
              <a:rPr lang="ru-RU" b="1" dirty="0"/>
              <a:t>заболеваний </a:t>
            </a:r>
            <a:r>
              <a:rPr lang="ru-RU" b="1" dirty="0" smtClean="0"/>
              <a:t>на 1,5 %, </a:t>
            </a:r>
            <a:r>
              <a:rPr lang="ru-RU" dirty="0" smtClean="0"/>
              <a:t>за </a:t>
            </a:r>
            <a:r>
              <a:rPr lang="ru-RU" dirty="0"/>
              <a:t>счет </a:t>
            </a:r>
            <a:r>
              <a:rPr lang="ru-RU" dirty="0" smtClean="0"/>
              <a:t>увеличения </a:t>
            </a:r>
            <a:r>
              <a:rPr lang="ru-RU" dirty="0"/>
              <a:t>случаев заболевания </a:t>
            </a:r>
            <a:r>
              <a:rPr lang="ru-RU" dirty="0" smtClean="0"/>
              <a:t>ОРВИ.</a:t>
            </a:r>
            <a:endParaRPr lang="ru-RU" dirty="0"/>
          </a:p>
          <a:p>
            <a:r>
              <a:rPr lang="ru-RU" dirty="0"/>
              <a:t>Медицинскими работниками филиала в школах и детских садах проводится санитарно-просветительская работа о значении питания для здоровья детей и подростков, исключении </a:t>
            </a:r>
            <a:r>
              <a:rPr lang="ru-RU" dirty="0" err="1"/>
              <a:t>фастфудов</a:t>
            </a:r>
            <a:r>
              <a:rPr lang="ru-RU" dirty="0"/>
              <a:t> в питании детей, физической культуре и спорте – залоге здоровья, профилактике и лечении опорно-двигательного аппарата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80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Заболеваемость детского населения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579340"/>
              </p:ext>
            </p:extLst>
          </p:nvPr>
        </p:nvGraphicFramePr>
        <p:xfrm>
          <a:off x="179513" y="1412776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919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Заболеваемость детского населения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Болезни органов дыхания</a:t>
            </a:r>
          </a:p>
          <a:p>
            <a:r>
              <a:rPr lang="ru-RU" dirty="0"/>
              <a:t>2. Болезни глаза и его придаточного аппарата</a:t>
            </a:r>
          </a:p>
          <a:p>
            <a:r>
              <a:rPr lang="ru-RU" dirty="0"/>
              <a:t>3. Болезни костно- мышечной системы и     соединительной ткани</a:t>
            </a:r>
          </a:p>
          <a:p>
            <a:r>
              <a:rPr lang="ru-RU" dirty="0"/>
              <a:t>4. Болезни органов пищеварения</a:t>
            </a:r>
          </a:p>
          <a:p>
            <a:r>
              <a:rPr lang="ru-RU" dirty="0"/>
              <a:t>5. Болезни нервной системы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01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Дети-инвалиды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1628800"/>
            <a:ext cx="7778824" cy="4104456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Количество </a:t>
            </a:r>
            <a:r>
              <a:rPr lang="ru-RU" dirty="0"/>
              <a:t>детей, имеющих инвалидность- </a:t>
            </a:r>
            <a:r>
              <a:rPr lang="ru-RU" dirty="0" smtClean="0">
                <a:solidFill>
                  <a:schemeClr val="tx1"/>
                </a:solidFill>
              </a:rPr>
              <a:t>573, </a:t>
            </a:r>
            <a:r>
              <a:rPr lang="ru-RU" dirty="0">
                <a:solidFill>
                  <a:schemeClr val="tx1"/>
                </a:solidFill>
              </a:rPr>
              <a:t>что </a:t>
            </a:r>
            <a:r>
              <a:rPr lang="ru-RU" dirty="0"/>
              <a:t>составляет 1,9 % от прикрепленного населения. </a:t>
            </a:r>
            <a:endParaRPr lang="ru-RU" dirty="0" smtClean="0"/>
          </a:p>
          <a:p>
            <a:r>
              <a:rPr lang="ru-RU" dirty="0" smtClean="0"/>
              <a:t>Среди </a:t>
            </a:r>
            <a:r>
              <a:rPr lang="ru-RU" dirty="0"/>
              <a:t>детей-инвалидов лежачих -12  детей, что составляет 2,1 % от общего числа детей-инвалидов, колясочников -</a:t>
            </a:r>
            <a:r>
              <a:rPr lang="ru-RU" dirty="0" smtClean="0"/>
              <a:t>19 (3,3%). </a:t>
            </a:r>
          </a:p>
          <a:p>
            <a:r>
              <a:rPr lang="ru-RU" dirty="0" smtClean="0"/>
              <a:t>Впервые </a:t>
            </a:r>
            <a:r>
              <a:rPr lang="ru-RU" dirty="0"/>
              <a:t>в </a:t>
            </a:r>
            <a:r>
              <a:rPr lang="ru-RU" dirty="0" smtClean="0"/>
              <a:t>2019 </a:t>
            </a:r>
            <a:r>
              <a:rPr lang="ru-RU" dirty="0"/>
              <a:t>году было признано инвалидами </a:t>
            </a:r>
            <a:r>
              <a:rPr lang="ru-RU" dirty="0" smtClean="0"/>
              <a:t>67 детей (2018 </a:t>
            </a:r>
            <a:r>
              <a:rPr lang="ru-RU" dirty="0"/>
              <a:t>г</a:t>
            </a:r>
            <a:r>
              <a:rPr lang="ru-RU" dirty="0" smtClean="0"/>
              <a:t>.-48).  </a:t>
            </a:r>
            <a:r>
              <a:rPr lang="ru-RU" dirty="0"/>
              <a:t>Основной причиной, приводящей к </a:t>
            </a:r>
            <a:r>
              <a:rPr lang="ru-RU" dirty="0" err="1"/>
              <a:t>инвалидизации</a:t>
            </a:r>
            <a:r>
              <a:rPr lang="ru-RU" dirty="0"/>
              <a:t> детей, являются врожденные аномалии, на 2-ом месте - заболевания нервной системы, на 3-м месте – болезни эндокринной системы, на 4 месте – болезни костно- мышечной системы и новообразования.</a:t>
            </a:r>
          </a:p>
          <a:p>
            <a:r>
              <a:rPr lang="ru-RU" dirty="0" smtClean="0"/>
              <a:t>Всем </a:t>
            </a:r>
            <a:r>
              <a:rPr lang="ru-RU" dirty="0"/>
              <a:t>детям - инвалидам проведен профилактический осмотр, лежачим и колясочникам- на дому. </a:t>
            </a:r>
          </a:p>
        </p:txBody>
      </p:sp>
    </p:spTree>
    <p:extLst>
      <p:ext uri="{BB962C8B-B14F-4D97-AF65-F5344CB8AC3E}">
        <p14:creationId xmlns:p14="http://schemas.microsoft.com/office/powerpoint/2010/main" val="407981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Лечебная работа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08912" cy="4525963"/>
          </a:xfrm>
        </p:spPr>
        <p:txBody>
          <a:bodyPr>
            <a:normAutofit/>
          </a:bodyPr>
          <a:lstStyle/>
          <a:p>
            <a:r>
              <a:rPr lang="ru-RU" sz="2400" dirty="0"/>
              <a:t>В филиале № 1 расположен </a:t>
            </a:r>
            <a:r>
              <a:rPr lang="ru-RU" sz="2400" b="1" dirty="0"/>
              <a:t>дневной стационар неврологического</a:t>
            </a:r>
            <a:r>
              <a:rPr lang="ru-RU" sz="2400" dirty="0"/>
              <a:t> профиля на 4 койки в 2 смены в </a:t>
            </a:r>
            <a:r>
              <a:rPr lang="ru-RU" sz="2400" dirty="0" smtClean="0"/>
              <a:t>2019 </a:t>
            </a:r>
            <a:r>
              <a:rPr lang="ru-RU" sz="2400" dirty="0"/>
              <a:t>году было пролечено </a:t>
            </a:r>
            <a:r>
              <a:rPr lang="ru-RU" sz="2400" dirty="0" smtClean="0"/>
              <a:t>183 ребенка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Работает </a:t>
            </a:r>
            <a:r>
              <a:rPr lang="ru-RU" sz="2400" dirty="0"/>
              <a:t>кабинет лечебной физкультуры, кабинет охраны зрения. </a:t>
            </a:r>
            <a:r>
              <a:rPr lang="ru-RU" sz="2400" dirty="0" smtClean="0"/>
              <a:t>Рентгенологическое </a:t>
            </a:r>
            <a:r>
              <a:rPr lang="ru-RU" sz="2400" dirty="0"/>
              <a:t>обследование проводится  детям соматического и </a:t>
            </a:r>
            <a:r>
              <a:rPr lang="ru-RU" sz="2400" dirty="0" smtClean="0"/>
              <a:t>травматологического  профиля </a:t>
            </a:r>
            <a:r>
              <a:rPr lang="ru-RU" sz="2400" dirty="0"/>
              <a:t>по обоим адресам. </a:t>
            </a:r>
          </a:p>
          <a:p>
            <a:r>
              <a:rPr lang="ru-RU" sz="2400" dirty="0"/>
              <a:t>В АЦ ДГП №110 работает </a:t>
            </a:r>
            <a:endParaRPr lang="ru-RU" sz="2400" dirty="0" smtClean="0"/>
          </a:p>
          <a:p>
            <a:r>
              <a:rPr lang="ru-RU" sz="2400" dirty="0" smtClean="0"/>
              <a:t>компьютерный </a:t>
            </a:r>
            <a:r>
              <a:rPr lang="ru-RU" sz="2400" dirty="0"/>
              <a:t>томограф</a:t>
            </a:r>
            <a:r>
              <a:rPr lang="ru-RU" sz="2600" dirty="0"/>
              <a:t>. </a:t>
            </a:r>
          </a:p>
          <a:p>
            <a:endParaRPr lang="ru-RU" dirty="0"/>
          </a:p>
        </p:txBody>
      </p:sp>
      <p:pic>
        <p:nvPicPr>
          <p:cNvPr id="4098" name="Picture 2" descr="C:\Users\Эльмира\Desktop\Лучшая поликлиника 2017\фото на конкурс 2017\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61" y="4365104"/>
            <a:ext cx="3465492" cy="23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6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травматологического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466284"/>
              </p:ext>
            </p:extLst>
          </p:nvPr>
        </p:nvGraphicFramePr>
        <p:xfrm>
          <a:off x="1187625" y="1916827"/>
          <a:ext cx="7200800" cy="3355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6555"/>
                <a:gridCol w="1494245"/>
              </a:tblGrid>
              <a:tr h="360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Всего посещений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41708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27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в </a:t>
                      </a:r>
                      <a:r>
                        <a:rPr lang="ru-RU" sz="1400" b="0" u="none" strike="noStrike" dirty="0" err="1">
                          <a:effectLst/>
                        </a:rPr>
                        <a:t>т.ч</a:t>
                      </a:r>
                      <a:r>
                        <a:rPr lang="ru-RU" sz="1400" b="0" u="none" strike="noStrike" dirty="0">
                          <a:effectLst/>
                        </a:rPr>
                        <a:t>. первичных посещений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22078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27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в </a:t>
                      </a:r>
                      <a:r>
                        <a:rPr lang="ru-RU" sz="1400" b="0" u="none" strike="noStrike" dirty="0" err="1">
                          <a:effectLst/>
                        </a:rPr>
                        <a:t>т.ч</a:t>
                      </a:r>
                      <a:r>
                        <a:rPr lang="ru-RU" sz="1400" b="0" u="none" strike="noStrike" dirty="0">
                          <a:effectLst/>
                        </a:rPr>
                        <a:t>. повторных посещений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19630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27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Травматизм на 1000 детей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38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1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Госпитализировано в стационары города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2030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Репозиции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24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27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Операции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604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27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Гипсовые повязки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5423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27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Перевязки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9300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7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Травмы с нарушением целостности </a:t>
                      </a:r>
                      <a:r>
                        <a:rPr lang="ru-RU" sz="1400" b="0" u="none" strike="noStrike" dirty="0" err="1">
                          <a:effectLst/>
                        </a:rPr>
                        <a:t>кож.покровов</a:t>
                      </a:r>
                      <a:r>
                        <a:rPr lang="ru-RU" sz="1400" b="0" u="none" strike="noStrike" dirty="0">
                          <a:effectLst/>
                        </a:rPr>
                        <a:t> и слизистых оболочек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</a:rPr>
                        <a:t>2906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75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кабинета охраны зрения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132342"/>
              </p:ext>
            </p:extLst>
          </p:nvPr>
        </p:nvGraphicFramePr>
        <p:xfrm>
          <a:off x="1115617" y="1772816"/>
          <a:ext cx="7272807" cy="4201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413"/>
                <a:gridCol w="3843394"/>
              </a:tblGrid>
              <a:tr h="262621">
                <a:tc>
                  <a:txBody>
                    <a:bodyPr/>
                    <a:lstStyle/>
                    <a:p>
                      <a:pPr marL="742950" lvl="1" indent="-285750" algn="l"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1400" dirty="0">
                          <a:effectLst/>
                        </a:rPr>
                        <a:t>Всего принято в 2019г.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1728</a:t>
                      </a:r>
                      <a:endParaRPr lang="ru-RU" sz="14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учете состоит на конец 2019г.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1163</a:t>
                      </a:r>
                      <a:endParaRPr lang="ru-RU" sz="14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Нарушения аккомодации + миопия слабая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712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Миопия средняя + высокая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105</a:t>
                      </a:r>
                      <a:endParaRPr lang="ru-RU" sz="14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Сходящееся косоглазие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165</a:t>
                      </a:r>
                      <a:endParaRPr lang="ru-RU" sz="14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Расходящееся косоглазие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</a:t>
                      </a:r>
                      <a:endParaRPr lang="ru-RU" sz="14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Амблиопия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</a:t>
                      </a:r>
                      <a:endParaRPr lang="ru-RU" sz="14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ЧАЗН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Врожденные заболевания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Астигматизм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455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Гиперметропия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190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Направлено на хирургическое лечение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Направлено на консультацию (дополнительное обследование) </a:t>
                      </a:r>
                      <a:endParaRPr lang="ru-RU" sz="14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223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515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r>
              <a:rPr lang="ru-RU" sz="2400" dirty="0" smtClean="0"/>
              <a:t>Врачи- педиатры на приеме используют отоскопы, </a:t>
            </a:r>
            <a:r>
              <a:rPr lang="ru-RU" sz="2400" dirty="0" err="1" smtClean="0"/>
              <a:t>пульсоксиметры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ри необходимости, для контроля </a:t>
            </a:r>
            <a:r>
              <a:rPr lang="ru-RU" sz="2400" dirty="0"/>
              <a:t>за уровнем билирубина у детей первого года </a:t>
            </a:r>
            <a:r>
              <a:rPr lang="ru-RU" sz="2400" dirty="0" smtClean="0"/>
              <a:t>– </a:t>
            </a:r>
            <a:r>
              <a:rPr lang="ru-RU" sz="2400" dirty="0" err="1" smtClean="0"/>
              <a:t>билирубинометры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8995"/>
            <a:ext cx="3019268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8995"/>
            <a:ext cx="2232248" cy="189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962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6589199" cy="128089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oxyhealth.ru/_FILES_/0.5527090014919684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1444"/>
            <a:ext cx="566737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abfridge.com/images/source/SM544G-Ope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37635"/>
            <a:ext cx="2681256" cy="392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0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71612"/>
            <a:ext cx="7848872" cy="53285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Численность </a:t>
            </a:r>
            <a:r>
              <a:rPr lang="ru-RU" sz="2000" dirty="0"/>
              <a:t>обслуживаемого детского населения по переписи октября </a:t>
            </a:r>
            <a:r>
              <a:rPr lang="ru-RU" sz="2000" dirty="0" smtClean="0"/>
              <a:t>2019 </a:t>
            </a:r>
            <a:r>
              <a:rPr lang="ru-RU" sz="2000" dirty="0"/>
              <a:t>года от 0 до 18 лет – </a:t>
            </a:r>
            <a:r>
              <a:rPr lang="ru-RU" sz="2000" dirty="0" smtClean="0"/>
              <a:t>30584 </a:t>
            </a:r>
            <a:r>
              <a:rPr lang="ru-RU" sz="2000" dirty="0"/>
              <a:t>детей (</a:t>
            </a:r>
            <a:r>
              <a:rPr lang="ru-RU" sz="2000" dirty="0" smtClean="0"/>
              <a:t>2018 </a:t>
            </a:r>
            <a:r>
              <a:rPr lang="ru-RU" sz="2000" dirty="0"/>
              <a:t>год- </a:t>
            </a:r>
            <a:r>
              <a:rPr lang="ru-RU" sz="2000" dirty="0" smtClean="0"/>
              <a:t>29827): прирост 2,5%</a:t>
            </a:r>
            <a:endParaRPr lang="ru-RU" sz="2000" dirty="0"/>
          </a:p>
          <a:p>
            <a:r>
              <a:rPr lang="ru-RU" sz="2000" dirty="0"/>
              <a:t>детей до года – </a:t>
            </a:r>
            <a:r>
              <a:rPr lang="ru-RU" sz="2000" dirty="0" smtClean="0"/>
              <a:t>1455 </a:t>
            </a:r>
            <a:r>
              <a:rPr lang="ru-RU" sz="2000" dirty="0"/>
              <a:t>(</a:t>
            </a:r>
            <a:r>
              <a:rPr lang="ru-RU" sz="2000" dirty="0" smtClean="0"/>
              <a:t>2018 год- </a:t>
            </a:r>
            <a:r>
              <a:rPr lang="ru-RU" sz="2000" dirty="0"/>
              <a:t>1446); </a:t>
            </a:r>
          </a:p>
          <a:p>
            <a:r>
              <a:rPr lang="ru-RU" sz="2000" dirty="0"/>
              <a:t>с 1 года до 3 лет- </a:t>
            </a:r>
            <a:r>
              <a:rPr lang="ru-RU" sz="2000" dirty="0" smtClean="0"/>
              <a:t>3583 </a:t>
            </a:r>
            <a:r>
              <a:rPr lang="ru-RU" sz="2000" dirty="0"/>
              <a:t>(</a:t>
            </a:r>
            <a:r>
              <a:rPr lang="ru-RU" sz="2000" dirty="0" smtClean="0"/>
              <a:t>2018 </a:t>
            </a:r>
            <a:r>
              <a:rPr lang="ru-RU" sz="2000" dirty="0"/>
              <a:t>год- </a:t>
            </a:r>
            <a:r>
              <a:rPr lang="ru-RU" sz="2000" dirty="0" smtClean="0"/>
              <a:t>3419); </a:t>
            </a:r>
            <a:endParaRPr lang="ru-RU" sz="2000" dirty="0"/>
          </a:p>
          <a:p>
            <a:r>
              <a:rPr lang="ru-RU" sz="2000" dirty="0"/>
              <a:t>с 3-х до 7 лет- </a:t>
            </a:r>
            <a:r>
              <a:rPr lang="ru-RU" sz="2000" dirty="0" smtClean="0"/>
              <a:t>8232 </a:t>
            </a:r>
            <a:r>
              <a:rPr lang="ru-RU" sz="2000" dirty="0"/>
              <a:t>(</a:t>
            </a:r>
            <a:r>
              <a:rPr lang="ru-RU" sz="2000" dirty="0" smtClean="0"/>
              <a:t>2018 </a:t>
            </a:r>
            <a:r>
              <a:rPr lang="ru-RU" sz="2000" dirty="0"/>
              <a:t>год- </a:t>
            </a:r>
            <a:r>
              <a:rPr lang="ru-RU" sz="2000" dirty="0" smtClean="0"/>
              <a:t>8094); </a:t>
            </a:r>
            <a:endParaRPr lang="ru-RU" sz="2000" dirty="0"/>
          </a:p>
          <a:p>
            <a:r>
              <a:rPr lang="ru-RU" sz="2000" dirty="0"/>
              <a:t>от 7 до 14 лет- </a:t>
            </a:r>
            <a:r>
              <a:rPr lang="ru-RU" sz="2000" dirty="0" smtClean="0"/>
              <a:t>12911 </a:t>
            </a:r>
            <a:r>
              <a:rPr lang="ru-RU" sz="2000" dirty="0"/>
              <a:t>(</a:t>
            </a:r>
            <a:r>
              <a:rPr lang="ru-RU" sz="2000" dirty="0" smtClean="0"/>
              <a:t>2018 </a:t>
            </a:r>
            <a:r>
              <a:rPr lang="ru-RU" sz="2000" dirty="0"/>
              <a:t>год- </a:t>
            </a:r>
            <a:r>
              <a:rPr lang="ru-RU" sz="2000" dirty="0" smtClean="0"/>
              <a:t>12608); </a:t>
            </a:r>
            <a:endParaRPr lang="ru-RU" sz="2000" dirty="0"/>
          </a:p>
          <a:p>
            <a:r>
              <a:rPr lang="ru-RU" sz="2000" dirty="0"/>
              <a:t>подростков- </a:t>
            </a:r>
            <a:r>
              <a:rPr lang="ru-RU" sz="2000" dirty="0" smtClean="0"/>
              <a:t>4403 </a:t>
            </a:r>
            <a:r>
              <a:rPr lang="ru-RU" sz="2000" dirty="0"/>
              <a:t>(</a:t>
            </a:r>
            <a:r>
              <a:rPr lang="ru-RU" sz="2000" dirty="0" smtClean="0"/>
              <a:t>2018 </a:t>
            </a:r>
            <a:r>
              <a:rPr lang="ru-RU" sz="2000" dirty="0"/>
              <a:t>год- </a:t>
            </a:r>
            <a:r>
              <a:rPr lang="ru-RU" sz="2000" dirty="0" smtClean="0"/>
              <a:t>4273).</a:t>
            </a:r>
            <a:endParaRPr lang="ru-RU" sz="2000" dirty="0"/>
          </a:p>
          <a:p>
            <a:r>
              <a:rPr lang="ru-RU" sz="2000" dirty="0"/>
              <a:t>Девочек- </a:t>
            </a:r>
            <a:r>
              <a:rPr lang="ru-RU" sz="2000" dirty="0" smtClean="0"/>
              <a:t>15079, мальчиков-15505.</a:t>
            </a:r>
            <a:endParaRPr lang="ru-RU" sz="2000" dirty="0"/>
          </a:p>
          <a:p>
            <a:r>
              <a:rPr lang="ru-RU" sz="2000" dirty="0"/>
              <a:t>Организованное детство- </a:t>
            </a:r>
            <a:r>
              <a:rPr lang="ru-RU" sz="2000" dirty="0" smtClean="0"/>
              <a:t>25546, </a:t>
            </a:r>
            <a:r>
              <a:rPr lang="ru-RU" sz="2000" dirty="0"/>
              <a:t>неорганизованное – </a:t>
            </a:r>
            <a:r>
              <a:rPr lang="ru-RU" sz="2000" dirty="0" smtClean="0"/>
              <a:t>5038</a:t>
            </a:r>
            <a:endParaRPr lang="ru-RU" sz="2000" dirty="0"/>
          </a:p>
          <a:p>
            <a:r>
              <a:rPr lang="ru-RU" sz="2000" dirty="0"/>
              <a:t>Плановая мощность поликлиник -800 </a:t>
            </a:r>
            <a:r>
              <a:rPr lang="ru-RU" sz="2000" dirty="0" smtClean="0"/>
              <a:t>(480+320)посещений </a:t>
            </a:r>
            <a:r>
              <a:rPr lang="ru-RU" sz="2000" dirty="0"/>
              <a:t>в смену, фактическая за </a:t>
            </a:r>
            <a:r>
              <a:rPr lang="ru-RU" sz="2000" dirty="0" smtClean="0"/>
              <a:t>2019 </a:t>
            </a:r>
            <a:r>
              <a:rPr lang="ru-RU" sz="2000" dirty="0"/>
              <a:t>год – </a:t>
            </a:r>
            <a:r>
              <a:rPr lang="ru-RU" sz="2000" dirty="0" smtClean="0"/>
              <a:t>1115  (140%)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3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 на дом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00200"/>
            <a:ext cx="446449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Разработана программа по приему «Вызовов на дом», оператор заводит данные в систему и они тут же отображаются на мобильном устройстве у врача.</a:t>
            </a:r>
          </a:p>
          <a:p>
            <a:r>
              <a:rPr lang="ru-RU" dirty="0" smtClean="0"/>
              <a:t>Имеется возможность постановки </a:t>
            </a:r>
            <a:r>
              <a:rPr lang="ru-RU" dirty="0" err="1" smtClean="0"/>
              <a:t>геометки</a:t>
            </a:r>
            <a:endParaRPr lang="ru-RU" dirty="0" smtClean="0"/>
          </a:p>
          <a:p>
            <a:r>
              <a:rPr lang="ru-RU" dirty="0" smtClean="0"/>
              <a:t>Имеется возможность занесения данных осмотра</a:t>
            </a:r>
          </a:p>
          <a:p>
            <a:r>
              <a:rPr lang="ru-RU" dirty="0" smtClean="0"/>
              <a:t>Планируется интеграция с электронной картой.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6" y="1700809"/>
            <a:ext cx="39604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149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49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населением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040" y="1340768"/>
            <a:ext cx="8640960" cy="4525963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Встречи с населением </a:t>
            </a:r>
            <a:endParaRPr lang="ru-RU" sz="17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</a:t>
            </a:r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</a:t>
            </a:r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10  встреч </a:t>
            </a:r>
          </a:p>
          <a:p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</a:t>
            </a:r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ДГП №110 </a:t>
            </a:r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ДЗМ</a:t>
            </a:r>
          </a:p>
          <a:p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населения</a:t>
            </a:r>
          </a:p>
          <a:p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i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</a:t>
            </a:r>
            <a:r>
              <a:rPr lang="ru-RU" sz="17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врачом</a:t>
            </a:r>
          </a:p>
          <a:p>
            <a:r>
              <a:rPr lang="ru-RU" sz="17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Кашириной Эльмирой </a:t>
            </a:r>
            <a:r>
              <a:rPr lang="ru-RU" sz="1700" b="1" i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Агасалимовной</a:t>
            </a:r>
            <a:endParaRPr lang="ru-RU" sz="1700" b="1" i="1" u="sng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Понедельник 15.00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-20.00;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четверг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10.00 –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12.00</a:t>
            </a:r>
          </a:p>
          <a:p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2-я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суббота месяца с 10.00 до 14.00</a:t>
            </a:r>
          </a:p>
          <a:p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Филиале №1</a:t>
            </a:r>
          </a:p>
          <a:p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</a:t>
            </a:r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</a:t>
            </a:r>
            <a:r>
              <a:rPr lang="ru-RU" sz="17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заведующей филиалом </a:t>
            </a:r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endParaRPr lang="ru-RU" sz="17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Югай</a:t>
            </a:r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Натальей Маратовной</a:t>
            </a:r>
            <a:endParaRPr lang="ru-RU" sz="17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Понедельник 15.00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-20.00;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четверг 10.00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12.00</a:t>
            </a:r>
          </a:p>
          <a:p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3-я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суббота месяца с 10.00 до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14.00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06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63896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Проводятся заседания общественного совета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7255" y="8004033"/>
            <a:ext cx="3344052" cy="2141882"/>
          </a:xfrm>
        </p:spPr>
        <p:txBody>
          <a:bodyPr/>
          <a:lstStyle/>
          <a:p>
            <a:r>
              <a:rPr lang="ru-RU" dirty="0" smtClean="0"/>
              <a:t>Не менее 1 раза в квартал</a:t>
            </a:r>
            <a:endParaRPr lang="ru-RU" dirty="0"/>
          </a:p>
        </p:txBody>
      </p:sp>
      <p:pic>
        <p:nvPicPr>
          <p:cNvPr id="1026" name="Picture 2" descr="ÐÐ° Ð´Ð°Ð½Ð½Ð¾Ð¼ Ð¸Ð·Ð¾Ð±ÑÐ°Ð¶ÐµÐ½Ð¸Ð¸ Ð¼Ð¾Ð¶ÐµÑ Ð½Ð°ÑÐ¾Ð´Ð¸ÑÑÑÑ: 7 ÑÐµÐ»Ð¾Ð²ÐµÐº, Ð² ÑÐ¾Ð¼ ÑÐ¸ÑÐ»Ðµ ÐÐ»ÑÐ³Ð° ÐÐµÐ»ÑÑÐµÐ²Ð° Ð¸ ÐÐ½Ð°ÑÑÐ°ÑÐ¸Ñ Ð ÑÐ±ÑÐ¾Ð²Ð°, Ð»ÑÐ´Ð¸ ÑÐ¸Ð´ÑÑ, Ð¾Ð±ÑÐ²Ñ Ð¸ Ð² Ð¿Ð¾Ð¼ÐµÑÐµÐ½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05000"/>
            <a:ext cx="5184575" cy="3888432"/>
          </a:xfrm>
          <a:prstGeom prst="rect">
            <a:avLst/>
          </a:prstGeom>
          <a:noFill/>
          <a:effectLst>
            <a:glow rad="127000">
              <a:schemeClr val="accent1">
                <a:alpha val="5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Ð° Ð´Ð°Ð½Ð½Ð¾Ð¼ Ð¸Ð·Ð¾Ð±ÑÐ°Ð¶ÐµÐ½Ð¸Ð¸ Ð¼Ð¾Ð¶ÐµÑ Ð½Ð°ÑÐ¾Ð´Ð¸ÑÑÑÑ: 4 ÑÐµÐ»Ð¾Ð²ÐµÐºÐ°, Ð»ÑÐ´Ð¸ ÑÐ¸Ð´ÑÑ, ÑÐºÑÐ°Ð½ Ð¸ Ð² Ð¿Ð¾Ð¼ÐµÑÐµÐ½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33" y="4129999"/>
            <a:ext cx="3285455" cy="2464092"/>
          </a:xfrm>
          <a:prstGeom prst="rect">
            <a:avLst/>
          </a:prstGeom>
          <a:noFill/>
          <a:effectLst>
            <a:glow rad="127000">
              <a:schemeClr val="accent1">
                <a:alpha val="7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947760"/>
            <a:ext cx="4997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Общественный совет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ГБУЗ ДГП №110 ДЗМ проведено 4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заседания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132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81126" cy="3501008"/>
          </a:xfrm>
          <a:prstGeom prst="rect">
            <a:avLst/>
          </a:prstGeom>
          <a:effectLst>
            <a:glow rad="152400">
              <a:schemeClr val="accent1"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704" y="458112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ГБУЗ ДГП №110 ДЗМ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dgp110.mos.ru</a:t>
            </a:r>
            <a:endParaRPr lang="ru-RU" b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770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576" y="620688"/>
            <a:ext cx="6589199" cy="128089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обращениями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722721"/>
              </p:ext>
            </p:extLst>
          </p:nvPr>
        </p:nvGraphicFramePr>
        <p:xfrm>
          <a:off x="611560" y="1916832"/>
          <a:ext cx="6901134" cy="3685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134"/>
                <a:gridCol w="2300134"/>
                <a:gridCol w="2300866"/>
              </a:tblGrid>
              <a:tr h="589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2018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2019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6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Справочно-информационного характера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Предложения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8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Жалобы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9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Благодарности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9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ИТОГО: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245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8291"/>
            <a:ext cx="6400648" cy="4284731"/>
          </a:xfrm>
          <a:prstGeom prst="rect">
            <a:avLst/>
          </a:prstGeom>
          <a:effectLst>
            <a:glow rad="1524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91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Укомплектованность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786204"/>
              </p:ext>
            </p:extLst>
          </p:nvPr>
        </p:nvGraphicFramePr>
        <p:xfrm>
          <a:off x="827583" y="1628800"/>
          <a:ext cx="7704859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5313"/>
                <a:gridCol w="1355126"/>
                <a:gridCol w="1355126"/>
                <a:gridCol w="1146645"/>
                <a:gridCol w="1146645"/>
                <a:gridCol w="1166004"/>
              </a:tblGrid>
              <a:tr h="3086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должности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2018г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2019г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Изменение числа занятых должностей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(%)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Число штатных должностей в целом по учреждению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Число занятых должностей в целом по учреждению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должностей в целом по учреждению штатных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должностей в целом по учреждению занятых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Врачи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219,25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193,5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195,5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+1 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8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медицинский персонал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261,5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256,5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+2,8 %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должностей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521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599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527,5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+1,2 %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89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9" y="1268760"/>
            <a:ext cx="7130752" cy="4642462"/>
          </a:xfrm>
        </p:spPr>
        <p:txBody>
          <a:bodyPr>
            <a:normAutofit/>
          </a:bodyPr>
          <a:lstStyle/>
          <a:p>
            <a:r>
              <a:rPr lang="ru-RU" sz="2400" dirty="0"/>
              <a:t>Из </a:t>
            </a:r>
            <a:r>
              <a:rPr lang="ru-RU" sz="2400" dirty="0" smtClean="0"/>
              <a:t>202 </a:t>
            </a:r>
            <a:r>
              <a:rPr lang="ru-RU" sz="2400" dirty="0"/>
              <a:t>врачей - </a:t>
            </a:r>
            <a:r>
              <a:rPr lang="ru-RU" sz="2400" dirty="0" smtClean="0"/>
              <a:t>31 </a:t>
            </a:r>
            <a:r>
              <a:rPr lang="ru-RU" sz="2400" dirty="0"/>
              <a:t>(</a:t>
            </a:r>
            <a:r>
              <a:rPr lang="ru-RU" sz="2400" dirty="0" smtClean="0"/>
              <a:t>15,3%) </a:t>
            </a:r>
            <a:r>
              <a:rPr lang="ru-RU" sz="2400" dirty="0"/>
              <a:t>имеют высшую квалификационную категорию, 4 (2,0%)  - первую, </a:t>
            </a:r>
            <a:r>
              <a:rPr lang="ru-RU" sz="2400" dirty="0" smtClean="0"/>
              <a:t>2 (1,0</a:t>
            </a:r>
            <a:r>
              <a:rPr lang="ru-RU" sz="2400" dirty="0"/>
              <a:t>%) – вторую</a:t>
            </a:r>
            <a:r>
              <a:rPr lang="ru-RU" sz="2400" dirty="0" smtClean="0"/>
              <a:t>. 8 кандидатов наук</a:t>
            </a:r>
            <a:endParaRPr lang="ru-RU" sz="2400" dirty="0"/>
          </a:p>
          <a:p>
            <a:r>
              <a:rPr lang="ru-RU" sz="2400" dirty="0"/>
              <a:t>Из 230 сотрудников со средним медицинским образованием,  высшую квалификационную категорию имеет 66 (28,7%)  человек, 6 (2,6%) – первую, 5 (2,2%) – вторую</a:t>
            </a:r>
          </a:p>
        </p:txBody>
      </p:sp>
    </p:spTree>
    <p:extLst>
      <p:ext uri="{BB962C8B-B14F-4D97-AF65-F5344CB8AC3E}">
        <p14:creationId xmlns:p14="http://schemas.microsoft.com/office/powerpoint/2010/main" val="382448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Новорожденные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1484784"/>
            <a:ext cx="7490792" cy="4968552"/>
          </a:xfrm>
        </p:spPr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2019 </a:t>
            </a:r>
            <a:r>
              <a:rPr lang="ru-RU" dirty="0"/>
              <a:t>году родилось и поступило под наблюдение поликлиники  </a:t>
            </a:r>
            <a:r>
              <a:rPr lang="ru-RU" dirty="0" smtClean="0"/>
              <a:t>1455 </a:t>
            </a:r>
            <a:r>
              <a:rPr lang="ru-RU" dirty="0"/>
              <a:t>детей. </a:t>
            </a:r>
            <a:endParaRPr lang="ru-RU" dirty="0" smtClean="0"/>
          </a:p>
          <a:p>
            <a:r>
              <a:rPr lang="ru-RU" dirty="0" smtClean="0"/>
              <a:t>Всем </a:t>
            </a:r>
            <a:r>
              <a:rPr lang="ru-RU" dirty="0"/>
              <a:t>детям проведено обследование на выявление нарушения слуха (тест </a:t>
            </a:r>
            <a:r>
              <a:rPr lang="ru-RU" dirty="0" err="1"/>
              <a:t>отоакустической</a:t>
            </a:r>
            <a:r>
              <a:rPr lang="ru-RU" dirty="0"/>
              <a:t> эмиссии), из них в поликлинике - </a:t>
            </a:r>
            <a:r>
              <a:rPr lang="ru-RU" dirty="0" smtClean="0"/>
              <a:t>255 </a:t>
            </a:r>
            <a:r>
              <a:rPr lang="ru-RU" dirty="0"/>
              <a:t>детям </a:t>
            </a:r>
            <a:r>
              <a:rPr lang="ru-RU" dirty="0" smtClean="0"/>
              <a:t>( 17,5%). </a:t>
            </a:r>
          </a:p>
          <a:p>
            <a:r>
              <a:rPr lang="ru-RU" dirty="0" smtClean="0"/>
              <a:t>Обследовано </a:t>
            </a:r>
            <a:r>
              <a:rPr lang="ru-RU" dirty="0"/>
              <a:t>на наследственную патологию </a:t>
            </a:r>
            <a:r>
              <a:rPr lang="ru-RU" dirty="0" smtClean="0"/>
              <a:t>1455 детей, </a:t>
            </a:r>
            <a:r>
              <a:rPr lang="ru-RU" dirty="0"/>
              <a:t>из них в поликлинике – </a:t>
            </a:r>
            <a:r>
              <a:rPr lang="ru-RU" dirty="0" smtClean="0"/>
              <a:t>789 </a:t>
            </a:r>
            <a:r>
              <a:rPr lang="ru-RU" dirty="0"/>
              <a:t>новорожденных (</a:t>
            </a:r>
            <a:r>
              <a:rPr lang="ru-RU" dirty="0" smtClean="0"/>
              <a:t>54%), </a:t>
            </a:r>
            <a:r>
              <a:rPr lang="ru-RU" dirty="0"/>
              <a:t>патологии не выявлено. </a:t>
            </a:r>
          </a:p>
          <a:p>
            <a:r>
              <a:rPr lang="ru-RU" dirty="0"/>
              <a:t>На протяжении 2-х последних лет % детей на грудном вскармливании находится на уровне </a:t>
            </a:r>
            <a:r>
              <a:rPr lang="ru-RU" dirty="0" smtClean="0"/>
              <a:t>42-44</a:t>
            </a:r>
            <a:r>
              <a:rPr lang="ru-RU" dirty="0"/>
              <a:t>%.</a:t>
            </a:r>
          </a:p>
          <a:p>
            <a:r>
              <a:rPr lang="ru-RU" dirty="0" smtClean="0"/>
              <a:t>На </a:t>
            </a:r>
            <a:r>
              <a:rPr lang="ru-RU" dirty="0"/>
              <a:t>первом месте  в структуре заболеваемости детей 1- года жизни – болезни органов дыхания, второе место занимают болезни глаз, на третьем месте - </a:t>
            </a:r>
            <a:r>
              <a:rPr lang="ru-RU" dirty="0" smtClean="0"/>
              <a:t>болезни </a:t>
            </a:r>
            <a:r>
              <a:rPr lang="ru-RU" dirty="0"/>
              <a:t>органов </a:t>
            </a:r>
            <a:r>
              <a:rPr lang="ru-RU" dirty="0" smtClean="0"/>
              <a:t>пищеварения.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65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Мощность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6347714" cy="3880773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/>
              <a:t>Плановая мощность </a:t>
            </a:r>
            <a:r>
              <a:rPr lang="ru-RU" sz="2800" dirty="0"/>
              <a:t>поликлиники на ул. Декабристов, 39 составляет  480 </a:t>
            </a:r>
            <a:r>
              <a:rPr lang="ru-RU" sz="2800" dirty="0" smtClean="0"/>
              <a:t>посещений </a:t>
            </a:r>
            <a:r>
              <a:rPr lang="ru-RU" sz="2800" dirty="0"/>
              <a:t>в смену, </a:t>
            </a:r>
            <a:r>
              <a:rPr lang="ru-RU" sz="2800" b="1" dirty="0"/>
              <a:t>фактическая мощность </a:t>
            </a:r>
            <a:r>
              <a:rPr lang="ru-RU" sz="2800" dirty="0"/>
              <a:t>за </a:t>
            </a:r>
            <a:r>
              <a:rPr lang="ru-RU" sz="2800" dirty="0" smtClean="0"/>
              <a:t>2019 </a:t>
            </a:r>
            <a:r>
              <a:rPr lang="ru-RU" sz="2800" dirty="0"/>
              <a:t>год – </a:t>
            </a:r>
            <a:r>
              <a:rPr lang="ru-RU" sz="2800" dirty="0" smtClean="0"/>
              <a:t>738- 154%; </a:t>
            </a:r>
          </a:p>
          <a:p>
            <a:r>
              <a:rPr lang="ru-RU" sz="2800" dirty="0" smtClean="0"/>
              <a:t>филиала </a:t>
            </a:r>
            <a:r>
              <a:rPr lang="ru-RU" sz="2800" dirty="0"/>
              <a:t>1 на ул. Хачатуряна 3- плановая мощность  320 посещений в </a:t>
            </a:r>
            <a:r>
              <a:rPr lang="ru-RU" sz="2800" dirty="0" smtClean="0"/>
              <a:t>смену Фактическая- 377, </a:t>
            </a:r>
            <a:r>
              <a:rPr lang="ru-RU" sz="2800" dirty="0"/>
              <a:t>что составляет </a:t>
            </a:r>
            <a:r>
              <a:rPr lang="ru-RU" sz="2800" dirty="0" smtClean="0"/>
              <a:t>118%</a:t>
            </a:r>
          </a:p>
          <a:p>
            <a:r>
              <a:rPr lang="ru-RU" sz="2800" b="1" dirty="0" smtClean="0"/>
              <a:t>Суммарно 800/1115- 140%</a:t>
            </a:r>
            <a:endParaRPr lang="ru-RU" sz="2800" b="1" dirty="0"/>
          </a:p>
          <a:p>
            <a:r>
              <a:rPr lang="ru-RU" sz="2800" dirty="0"/>
              <a:t>Поликлиника  обслуживает  </a:t>
            </a:r>
            <a:r>
              <a:rPr lang="ru-RU" sz="2800" dirty="0" smtClean="0"/>
              <a:t>22 </a:t>
            </a:r>
            <a:r>
              <a:rPr lang="ru-RU" sz="2800" dirty="0"/>
              <a:t>школы,  32 детских сада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4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404" y="368097"/>
            <a:ext cx="6589199" cy="128089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Профилактическая работа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899558"/>
              </p:ext>
            </p:extLst>
          </p:nvPr>
        </p:nvGraphicFramePr>
        <p:xfrm>
          <a:off x="755576" y="3068960"/>
          <a:ext cx="7560839" cy="2607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6473"/>
                <a:gridCol w="1520899"/>
                <a:gridCol w="1377163"/>
                <a:gridCol w="1512168"/>
                <a:gridCol w="1224136"/>
              </a:tblGrid>
              <a:tr h="6193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Контингенты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Подлежало осмотрам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Осмотрено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Подлежало осмотрам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Осмотрено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2018г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2018г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2019г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2019г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 детей в возрасте 0-17 лет включительно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Профилактические осмотры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29827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29827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30584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30584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71284" y="1628800"/>
            <a:ext cx="7347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МИНИСТЕРСТВО ЗДРАВООХРАНЕНИЯ РОССИЙСКОЙ ФЕДЕРАЦИИ</a:t>
            </a:r>
          </a:p>
          <a:p>
            <a:pPr fontAlgn="base"/>
            <a:r>
              <a:rPr lang="ru-RU" dirty="0" smtClean="0"/>
              <a:t>ПРИКАЗ от </a:t>
            </a:r>
            <a:r>
              <a:rPr lang="ru-RU" dirty="0"/>
              <a:t>10 августа 2017 г. N 514н</a:t>
            </a:r>
          </a:p>
          <a:p>
            <a:pPr fontAlgn="base"/>
            <a:r>
              <a:rPr lang="ru-RU" dirty="0"/>
              <a:t>О ПОРЯДКЕ ПРОВЕДЕНИЯ ПРОФИЛАКТИЧЕСКИХ </a:t>
            </a:r>
            <a:endParaRPr lang="ru-RU" dirty="0" smtClean="0"/>
          </a:p>
          <a:p>
            <a:pPr fontAlgn="base"/>
            <a:r>
              <a:rPr lang="ru-RU" dirty="0" smtClean="0"/>
              <a:t>МЕДИЦИНСКИХ </a:t>
            </a:r>
            <a:r>
              <a:rPr lang="ru-RU" dirty="0"/>
              <a:t>ОСМОТРОВ НЕСОВЕРШЕННОЛЕТНИХ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9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589199" cy="128089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здорового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2060848"/>
            <a:ext cx="8064896" cy="45365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Проведено школ молодых родителей-277</a:t>
            </a:r>
          </a:p>
          <a:p>
            <a:r>
              <a:rPr lang="ru-RU" dirty="0">
                <a:solidFill>
                  <a:schemeClr val="tx1"/>
                </a:solidFill>
              </a:rPr>
              <a:t>Календарь профилактических </a:t>
            </a:r>
            <a:r>
              <a:rPr lang="ru-RU" dirty="0" smtClean="0">
                <a:solidFill>
                  <a:schemeClr val="tx1"/>
                </a:solidFill>
              </a:rPr>
              <a:t>прививок-31</a:t>
            </a:r>
          </a:p>
          <a:p>
            <a:r>
              <a:rPr lang="ru-RU" dirty="0">
                <a:solidFill>
                  <a:schemeClr val="tx1"/>
                </a:solidFill>
              </a:rPr>
              <a:t>Профилактические </a:t>
            </a:r>
            <a:r>
              <a:rPr lang="ru-RU" dirty="0" smtClean="0">
                <a:solidFill>
                  <a:schemeClr val="tx1"/>
                </a:solidFill>
              </a:rPr>
              <a:t>прививки, их значение- 29</a:t>
            </a:r>
          </a:p>
          <a:p>
            <a:r>
              <a:rPr lang="ru-RU" dirty="0">
                <a:solidFill>
                  <a:schemeClr val="tx1"/>
                </a:solidFill>
              </a:rPr>
              <a:t>Грудное вскармливание. Преимущества. Сцеживание и хранение грудного молока. Профилактика </a:t>
            </a:r>
            <a:r>
              <a:rPr lang="ru-RU" dirty="0" err="1">
                <a:solidFill>
                  <a:schemeClr val="tx1"/>
                </a:solidFill>
              </a:rPr>
              <a:t>гипогалактии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smtClean="0">
                <a:solidFill>
                  <a:schemeClr val="tx1"/>
                </a:solidFill>
              </a:rPr>
              <a:t>мастита-24</a:t>
            </a:r>
          </a:p>
          <a:p>
            <a:r>
              <a:rPr lang="ru-RU" dirty="0">
                <a:solidFill>
                  <a:schemeClr val="tx1"/>
                </a:solidFill>
              </a:rPr>
              <a:t>Уход за новорожденным ребенком в домашних условиях. Первые уроки раннего развития малыша. Массаж и закаливание </a:t>
            </a:r>
            <a:r>
              <a:rPr lang="ru-RU" dirty="0" smtClean="0">
                <a:solidFill>
                  <a:schemeClr val="tx1"/>
                </a:solidFill>
              </a:rPr>
              <a:t>новорожденного-21</a:t>
            </a:r>
          </a:p>
          <a:p>
            <a:r>
              <a:rPr lang="ru-RU" dirty="0">
                <a:solidFill>
                  <a:schemeClr val="tx1"/>
                </a:solidFill>
              </a:rPr>
              <a:t>Подготовка к приему новорожденного в домашних условиях. Режим дня ребенка 1-го года жизни. Режим работы детской </a:t>
            </a:r>
            <a:r>
              <a:rPr lang="ru-RU" dirty="0" smtClean="0">
                <a:solidFill>
                  <a:schemeClr val="tx1"/>
                </a:solidFill>
              </a:rPr>
              <a:t>поликлиники-19</a:t>
            </a:r>
          </a:p>
          <a:p>
            <a:r>
              <a:rPr lang="ru-RU" dirty="0">
                <a:solidFill>
                  <a:schemeClr val="tx1"/>
                </a:solidFill>
              </a:rPr>
              <a:t>Профилактика травм у детей раннего </a:t>
            </a:r>
            <a:r>
              <a:rPr lang="ru-RU" dirty="0" smtClean="0">
                <a:solidFill>
                  <a:schemeClr val="tx1"/>
                </a:solidFill>
              </a:rPr>
              <a:t>возраста-22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F:\ВСЕ ФОТО ДГП № 110\ДГП110 стандарт 2016\Поликлиника110-5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7889"/>
            <a:ext cx="2697322" cy="1800200"/>
          </a:xfrm>
          <a:prstGeom prst="rect">
            <a:avLst/>
          </a:prstGeom>
          <a:noFill/>
          <a:effectLst>
            <a:glow rad="127000">
              <a:schemeClr val="accent1">
                <a:alpha val="7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26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молодых родителей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484784"/>
            <a:ext cx="6914729" cy="4968552"/>
          </a:xfrm>
        </p:spPr>
        <p:txBody>
          <a:bodyPr/>
          <a:lstStyle/>
          <a:p>
            <a:r>
              <a:rPr lang="ru-RU" dirty="0"/>
              <a:t>Рахит как наиболее значимая и частая патология у детей раннего возраста. Профилактика </a:t>
            </a:r>
            <a:r>
              <a:rPr lang="ru-RU" dirty="0" smtClean="0"/>
              <a:t>рахита-23</a:t>
            </a:r>
          </a:p>
          <a:p>
            <a:r>
              <a:rPr lang="ru-RU" dirty="0" smtClean="0"/>
              <a:t>Железодефицитная </a:t>
            </a:r>
            <a:r>
              <a:rPr lang="ru-RU" dirty="0"/>
              <a:t>анемия у детей раннего возраста. Алиментарные факторы развития. Профилактика железодефицитной анемии внутриутробной, при грудном вскармливании, при переводе на общий </a:t>
            </a:r>
            <a:r>
              <a:rPr lang="ru-RU" dirty="0" smtClean="0"/>
              <a:t>стол-15</a:t>
            </a:r>
          </a:p>
          <a:p>
            <a:r>
              <a:rPr lang="ru-RU" dirty="0"/>
              <a:t>Питание кормящей женщины. Как правильно сохранить грудное </a:t>
            </a:r>
            <a:r>
              <a:rPr lang="ru-RU" dirty="0" err="1"/>
              <a:t>вскармливаниеКак</a:t>
            </a:r>
            <a:r>
              <a:rPr lang="ru-RU" dirty="0"/>
              <a:t> защитить малыша от </a:t>
            </a:r>
            <a:r>
              <a:rPr lang="ru-RU" dirty="0" smtClean="0"/>
              <a:t>аллергии- 11</a:t>
            </a:r>
          </a:p>
          <a:p>
            <a:r>
              <a:rPr lang="ru-RU" dirty="0"/>
              <a:t>Профилактика острых инфекционных заболеваний у детей раннего </a:t>
            </a:r>
            <a:r>
              <a:rPr lang="ru-RU" dirty="0" smtClean="0"/>
              <a:t>возраста-15</a:t>
            </a:r>
          </a:p>
          <a:p>
            <a:r>
              <a:rPr lang="ru-RU" dirty="0"/>
              <a:t>Уход за новорожденным ребенком в домашних условиях. Массаж и закаливание </a:t>
            </a:r>
            <a:r>
              <a:rPr lang="ru-RU" dirty="0" smtClean="0"/>
              <a:t>новорожденного-13</a:t>
            </a:r>
          </a:p>
          <a:p>
            <a:r>
              <a:rPr lang="ru-RU" dirty="0"/>
              <a:t>Как защитить малыша от </a:t>
            </a:r>
            <a:r>
              <a:rPr lang="ru-RU" dirty="0" smtClean="0"/>
              <a:t>аллергии-11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551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518</TotalTime>
  <Words>1067</Words>
  <Application>Microsoft Office PowerPoint</Application>
  <PresentationFormat>Экран (4:3)</PresentationFormat>
  <Paragraphs>215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Грань</vt:lpstr>
      <vt:lpstr>Отчет за 2019 год</vt:lpstr>
      <vt:lpstr>Статистика</vt:lpstr>
      <vt:lpstr>Укомплектованность</vt:lpstr>
      <vt:lpstr>Презентация PowerPoint</vt:lpstr>
      <vt:lpstr>Новорожденные</vt:lpstr>
      <vt:lpstr>Мощность</vt:lpstr>
      <vt:lpstr>Профилактическая работа</vt:lpstr>
      <vt:lpstr>Кабинет здорового ребенка</vt:lpstr>
      <vt:lpstr>Школы молодых родителей</vt:lpstr>
      <vt:lpstr>Школы молодых родителей</vt:lpstr>
      <vt:lpstr>Заболеваемость</vt:lpstr>
      <vt:lpstr>Заболеваемость детского населения</vt:lpstr>
      <vt:lpstr>Заболеваемость детского населения</vt:lpstr>
      <vt:lpstr>Дети-инвалиды</vt:lpstr>
      <vt:lpstr>Лечебная работа</vt:lpstr>
      <vt:lpstr>Работа травматологического пункта</vt:lpstr>
      <vt:lpstr>Работа кабинета охраны зрения</vt:lpstr>
      <vt:lpstr>Оборудование</vt:lpstr>
      <vt:lpstr>Оборудование</vt:lpstr>
      <vt:lpstr>Вызов на дом</vt:lpstr>
      <vt:lpstr>Работа с населением</vt:lpstr>
      <vt:lpstr>Проводятся заседания общественного совета </vt:lpstr>
      <vt:lpstr>Презентация PowerPoint</vt:lpstr>
      <vt:lpstr>Работа с обращениями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2017 год</dc:title>
  <dc:creator>Эльмира</dc:creator>
  <cp:lastModifiedBy>DGP</cp:lastModifiedBy>
  <cp:revision>41</cp:revision>
  <dcterms:created xsi:type="dcterms:W3CDTF">2018-03-12T13:55:49Z</dcterms:created>
  <dcterms:modified xsi:type="dcterms:W3CDTF">2020-02-10T10:06:35Z</dcterms:modified>
</cp:coreProperties>
</file>